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73" r:id="rId10"/>
    <p:sldId id="262" r:id="rId11"/>
    <p:sldId id="263" r:id="rId12"/>
    <p:sldId id="269" r:id="rId13"/>
    <p:sldId id="264" r:id="rId14"/>
    <p:sldId id="270" r:id="rId15"/>
    <p:sldId id="266" r:id="rId16"/>
    <p:sldId id="265" r:id="rId17"/>
    <p:sldId id="271" r:id="rId18"/>
    <p:sldId id="272" r:id="rId19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50" d="100"/>
          <a:sy n="50" d="100"/>
        </p:scale>
        <p:origin x="-189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1854E-CA11-446E-91C8-003D2169CE06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B2B33-2A3C-4DA9-B2F2-CE449F4A1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B2C5-763B-43C9-8797-D960637FBC95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DA1B-E8ED-458D-AEB2-4C9F8BA30447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club.org/scholarship" TargetMode="External"/><Relationship Id="rId2" Type="http://schemas.openxmlformats.org/officeDocument/2006/relationships/hyperlink" Target="Scholarship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entaid.ed.gov/types/grants-scholarships/pell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lottechristian.com/page.cfm?p=472" TargetMode="External"/><Relationship Id="rId2" Type="http://schemas.openxmlformats.org/officeDocument/2006/relationships/hyperlink" Target="https://bigfuture.collegeboard.org/make-a-pla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guecc.edu/Counseling/HollandCodes/test.asp" TargetMode="External"/><Relationship Id="rId2" Type="http://schemas.openxmlformats.org/officeDocument/2006/relationships/hyperlink" Target="https://www1.cfnc.org/Plan/For_A_Career/Learn_About_Yourself/Learn_About_Yourself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road.collegeboard.com/myroad/navigator.js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gfuture.collegeboard.org/compare-colleg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Cooper Black" panose="0208090404030B020404" pitchFamily="18" charset="0"/>
              </a:rPr>
              <a:t>Coffee Talk </a:t>
            </a:r>
            <a:br>
              <a:rPr lang="en-US" sz="5400" b="1" dirty="0" smtClean="0">
                <a:latin typeface="Cooper Black" panose="0208090404030B020404" pitchFamily="18" charset="0"/>
              </a:rPr>
            </a:br>
            <a:r>
              <a:rPr lang="en-US" sz="5400" b="1" dirty="0" smtClean="0">
                <a:latin typeface="Cooper Black" panose="0208090404030B020404" pitchFamily="18" charset="0"/>
              </a:rPr>
              <a:t>with the Counselor</a:t>
            </a:r>
            <a:endParaRPr lang="en-US" sz="5400" b="1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5638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Navigating the World of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College and Financial Aid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smcdsb.on.ca/UserFiles/Servers/Server_6/Image/Clipart%20Image%20Gallery/Secondary%20School%20Images/SecondaryConfusedGra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02" y="2514600"/>
            <a:ext cx="3471607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968" y="5602251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10/30/14</a:t>
            </a:r>
          </a:p>
          <a:p>
            <a:r>
              <a:rPr lang="en-US" dirty="0" smtClean="0"/>
              <a:t>Amanda Carden</a:t>
            </a:r>
          </a:p>
          <a:p>
            <a:r>
              <a:rPr lang="en-US" dirty="0" smtClean="0"/>
              <a:t>FCA School Counselor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sz="4400" b="1" u="sng" dirty="0" smtClean="0"/>
              <a:t>Applying to Colleges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86401" cy="466963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Go to college website, click on admissions, apply. </a:t>
            </a:r>
            <a:endParaRPr lang="en-US" sz="2400" dirty="0" smtClean="0"/>
          </a:p>
          <a:p>
            <a:r>
              <a:rPr lang="en-US" sz="2400" dirty="0" smtClean="0"/>
              <a:t>Websites to simplify the process: Commonapp.org, CFNC.org</a:t>
            </a:r>
            <a:endParaRPr lang="en-US" sz="2400" dirty="0"/>
          </a:p>
          <a:p>
            <a:r>
              <a:rPr lang="en-US" sz="2400" dirty="0" smtClean="0"/>
              <a:t>Apply </a:t>
            </a:r>
            <a:r>
              <a:rPr lang="en-US" sz="2400" dirty="0" smtClean="0"/>
              <a:t>to 3-4 schools</a:t>
            </a:r>
          </a:p>
          <a:p>
            <a:r>
              <a:rPr lang="en-US" sz="2400" dirty="0" smtClean="0"/>
              <a:t>Pay </a:t>
            </a:r>
            <a:r>
              <a:rPr lang="en-US" sz="2400" dirty="0" smtClean="0"/>
              <a:t>attention to deadlines (fees)</a:t>
            </a:r>
          </a:p>
          <a:p>
            <a:r>
              <a:rPr lang="en-US" sz="2400" dirty="0" smtClean="0"/>
              <a:t>Visit </a:t>
            </a:r>
            <a:r>
              <a:rPr lang="en-US" sz="2400" dirty="0" smtClean="0"/>
              <a:t>colleges to get a feel for the campus</a:t>
            </a:r>
          </a:p>
          <a:p>
            <a:r>
              <a:rPr lang="en-US" sz="2400" dirty="0" smtClean="0"/>
              <a:t>How to stand out from other applicants: volunteer</a:t>
            </a:r>
            <a:r>
              <a:rPr lang="en-US" sz="2400" dirty="0" smtClean="0"/>
              <a:t>, leadership opportunities, community involvement</a:t>
            </a:r>
            <a:endParaRPr lang="en-US" dirty="0"/>
          </a:p>
        </p:txBody>
      </p:sp>
      <p:pic>
        <p:nvPicPr>
          <p:cNvPr id="3074" name="Picture 2" descr="http://www.brookscollegeprep.org/sites/default/files/styles/image_grid_4/public/pictures/articles/inset/college_applications.jpg?itok=b9aVIY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80" y="2209800"/>
            <a:ext cx="27554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r>
              <a:rPr lang="en-US" sz="4400" b="1" u="sng" dirty="0" smtClean="0"/>
              <a:t>Financial Aid Basics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48307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College </a:t>
            </a:r>
            <a:r>
              <a:rPr lang="en-US" sz="2200" dirty="0" smtClean="0"/>
              <a:t>is expensive, but worth it. </a:t>
            </a:r>
          </a:p>
          <a:p>
            <a:r>
              <a:rPr lang="en-US" sz="2200" dirty="0" smtClean="0"/>
              <a:t>Don’t decide against private schools because of money- higher cost means higher scholarships offered. </a:t>
            </a:r>
            <a:endParaRPr lang="en-US" sz="2200" dirty="0" smtClean="0"/>
          </a:p>
          <a:p>
            <a:r>
              <a:rPr lang="en-US" sz="2200" dirty="0" smtClean="0"/>
              <a:t>Expect some debt.</a:t>
            </a:r>
            <a:endParaRPr lang="en-US" sz="2200" dirty="0" smtClean="0"/>
          </a:p>
          <a:p>
            <a:r>
              <a:rPr lang="en-US" sz="2000" dirty="0" smtClean="0"/>
              <a:t>FAFSA (FREE Application for Federal Student Aid)</a:t>
            </a:r>
          </a:p>
          <a:p>
            <a:pPr lvl="1"/>
            <a:r>
              <a:rPr lang="en-US" sz="2000" dirty="0" smtClean="0"/>
              <a:t>Uses complex formula to determine financial aid eligibility.</a:t>
            </a:r>
            <a:endParaRPr lang="en-US" sz="2000" dirty="0" smtClean="0"/>
          </a:p>
          <a:p>
            <a:pPr lvl="1"/>
            <a:r>
              <a:rPr lang="en-US" sz="2000" dirty="0" smtClean="0"/>
              <a:t>Complete after Jan</a:t>
            </a:r>
            <a:r>
              <a:rPr lang="en-US" sz="2000" dirty="0" smtClean="0"/>
              <a:t>. 1. </a:t>
            </a:r>
            <a:r>
              <a:rPr lang="en-US" sz="2000" dirty="0" smtClean="0"/>
              <a:t>after </a:t>
            </a:r>
            <a:r>
              <a:rPr lang="en-US" sz="2000" dirty="0" smtClean="0"/>
              <a:t>filing </a:t>
            </a:r>
            <a:r>
              <a:rPr lang="en-US" sz="2000" dirty="0" smtClean="0"/>
              <a:t>taxes</a:t>
            </a:r>
            <a:r>
              <a:rPr lang="en-US" sz="2000" dirty="0" smtClean="0"/>
              <a:t> (fafsa.ed.gov)</a:t>
            </a:r>
            <a:endParaRPr lang="en-US" sz="2000" dirty="0" smtClean="0"/>
          </a:p>
          <a:p>
            <a:pPr lvl="1"/>
            <a:r>
              <a:rPr lang="en-US" sz="2000" dirty="0" smtClean="0"/>
              <a:t>Will need to apply for a PIN (PIN.ed.gov)</a:t>
            </a:r>
            <a:endParaRPr lang="en-US" sz="2000" dirty="0" smtClean="0"/>
          </a:p>
        </p:txBody>
      </p:sp>
      <p:pic>
        <p:nvPicPr>
          <p:cNvPr id="4098" name="Picture 2" descr="http://alifeorsomethinglikeit.files.wordpress.com/2010/02/saving-money-clip-art.jpg?w=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286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/>
              <a:t>Types of Financial Aid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Scholarships</a:t>
            </a:r>
          </a:p>
          <a:p>
            <a:r>
              <a:rPr lang="en-US" sz="3600" dirty="0" smtClean="0"/>
              <a:t>Grants</a:t>
            </a:r>
          </a:p>
          <a:p>
            <a:r>
              <a:rPr lang="en-US" sz="3600" dirty="0" smtClean="0"/>
              <a:t>Loans</a:t>
            </a:r>
          </a:p>
          <a:p>
            <a:r>
              <a:rPr lang="en-US" sz="3600" dirty="0" smtClean="0"/>
              <a:t>Work-Study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Applying to Scholarships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5943599" cy="4822039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Where to find scholarships:</a:t>
            </a:r>
          </a:p>
          <a:p>
            <a:r>
              <a:rPr lang="en-US" sz="1600" dirty="0" smtClean="0"/>
              <a:t>Ask colleges you are interested in if you will automatically be considered for their scholarships. Don't forget to check your intended major's page for scholarships!</a:t>
            </a:r>
          </a:p>
          <a:p>
            <a:r>
              <a:rPr lang="en-US" sz="1600" dirty="0" smtClean="0"/>
              <a:t>Local Scholarships- Some employers and community organizations may offer scholarships.</a:t>
            </a:r>
          </a:p>
          <a:p>
            <a:r>
              <a:rPr lang="en-US" sz="1600" dirty="0" smtClean="0"/>
              <a:t>State Scholarships- Some scholarships exist for students in a particular state</a:t>
            </a:r>
          </a:p>
          <a:p>
            <a:r>
              <a:rPr lang="en-US" sz="1600" dirty="0" smtClean="0"/>
              <a:t>National Scholarships are often more competitive, but will often offer more money than local or state scholarships. </a:t>
            </a:r>
          </a:p>
          <a:p>
            <a:r>
              <a:rPr lang="en-US" sz="1600" dirty="0" smtClean="0"/>
              <a:t>Scholarship Search Engines: Fastweb.com, Collegeboard.com, </a:t>
            </a:r>
            <a:r>
              <a:rPr lang="en-US" sz="1600" dirty="0" smtClean="0">
                <a:hlinkClick r:id="rId2" action="ppaction://hlinkfile"/>
              </a:rPr>
              <a:t>Scholarships.com</a:t>
            </a:r>
            <a:endParaRPr lang="en-US" sz="1600" dirty="0" smtClean="0"/>
          </a:p>
          <a:p>
            <a:r>
              <a:rPr lang="en-US" sz="1600" dirty="0" smtClean="0"/>
              <a:t>Participants in School Organizations such as </a:t>
            </a:r>
            <a:r>
              <a:rPr lang="en-US" sz="1600" dirty="0" smtClean="0">
                <a:hlinkClick r:id="rId3"/>
              </a:rPr>
              <a:t>Beta Club</a:t>
            </a:r>
            <a:endParaRPr lang="en-US" sz="1600" dirty="0" smtClean="0"/>
          </a:p>
          <a:p>
            <a:pPr lvl="1"/>
            <a:endParaRPr lang="en-US" dirty="0" smtClean="0"/>
          </a:p>
          <a:p>
            <a:endParaRPr lang="en-US" sz="1600" dirty="0"/>
          </a:p>
        </p:txBody>
      </p:sp>
      <p:pic>
        <p:nvPicPr>
          <p:cNvPr id="5122" name="Picture 2" descr="http://www.presentermedia.com/files/clipart/00004000/4306/graduation_costs_money_md_w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8243" r="8108" b="17568"/>
          <a:stretch/>
        </p:blipFill>
        <p:spPr bwMode="auto">
          <a:xfrm>
            <a:off x="6400800" y="2438400"/>
            <a:ext cx="23050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49655"/>
            <a:ext cx="832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en-US" dirty="0">
                <a:hlinkClick r:id="rId5"/>
              </a:rPr>
              <a:t>https://studentaid.ed.gov/types/grants-scholarships/pell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8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0"/>
            <a:ext cx="7125113" cy="924475"/>
          </a:xfrm>
        </p:spPr>
        <p:txBody>
          <a:bodyPr/>
          <a:lstStyle/>
          <a:p>
            <a:pPr algn="ctr"/>
            <a:r>
              <a:rPr lang="en-US" b="1" u="sng" dirty="0" smtClean="0"/>
              <a:t>Scholarship Tips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Start searching for scholarships as soon as possible. </a:t>
            </a:r>
          </a:p>
          <a:p>
            <a:r>
              <a:rPr lang="en-US" dirty="0" smtClean="0"/>
              <a:t>Pursue less competitive scholarships.</a:t>
            </a:r>
          </a:p>
          <a:p>
            <a:r>
              <a:rPr lang="en-US" dirty="0" smtClean="0"/>
              <a:t>Don’t miss deadlines. </a:t>
            </a:r>
          </a:p>
          <a:p>
            <a:r>
              <a:rPr lang="en-US" dirty="0" smtClean="0"/>
              <a:t>Read and follow the instructions carefully.</a:t>
            </a:r>
          </a:p>
          <a:p>
            <a:r>
              <a:rPr lang="en-US" dirty="0" smtClean="0"/>
              <a:t>Tailor your essay application to the sponsor’s goals. </a:t>
            </a:r>
            <a:endParaRPr lang="en-US" dirty="0"/>
          </a:p>
          <a:p>
            <a:r>
              <a:rPr lang="en-US" dirty="0" smtClean="0"/>
              <a:t>Personalize your essay and be passionate.</a:t>
            </a:r>
            <a:endParaRPr lang="en-US" dirty="0"/>
          </a:p>
          <a:p>
            <a:r>
              <a:rPr lang="en-US" dirty="0" smtClean="0"/>
              <a:t>Use professional email address, such as first.lastname@gmail.com. </a:t>
            </a:r>
          </a:p>
          <a:p>
            <a:r>
              <a:rPr lang="en-US" dirty="0" smtClean="0"/>
              <a:t>Apply to every scholarship for which you are eligible.</a:t>
            </a:r>
          </a:p>
          <a:p>
            <a:r>
              <a:rPr lang="en-US" dirty="0" smtClean="0"/>
              <a:t>Proofread your essay.</a:t>
            </a:r>
          </a:p>
          <a:p>
            <a:r>
              <a:rPr lang="en-US" dirty="0" smtClean="0"/>
              <a:t>Make a copy of all applications. </a:t>
            </a:r>
          </a:p>
          <a:p>
            <a:r>
              <a:rPr lang="en-US" dirty="0" smtClean="0"/>
              <a:t>Keep track of what scholarships you apply for. </a:t>
            </a:r>
          </a:p>
          <a:p>
            <a:r>
              <a:rPr lang="en-US" dirty="0" smtClean="0"/>
              <a:t>Make it a part-time job in high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229600" cy="92447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>Other Tips for Saving Money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399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RENT text books. </a:t>
            </a:r>
          </a:p>
          <a:p>
            <a:r>
              <a:rPr lang="en-US" dirty="0" smtClean="0"/>
              <a:t>Get a part-time job</a:t>
            </a:r>
          </a:p>
          <a:p>
            <a:r>
              <a:rPr lang="en-US" dirty="0" smtClean="0"/>
              <a:t>Keep applying to scholarships each year</a:t>
            </a:r>
          </a:p>
          <a:p>
            <a:r>
              <a:rPr lang="en-US" dirty="0" smtClean="0"/>
              <a:t>Make a budget, stick to it. (load a debit card each month)</a:t>
            </a:r>
          </a:p>
          <a:p>
            <a:r>
              <a:rPr lang="en-US" dirty="0" smtClean="0"/>
              <a:t>Living on campus- become a RA (Resident Advisor) for reduced room and board</a:t>
            </a:r>
          </a:p>
          <a:p>
            <a:r>
              <a:rPr lang="en-US" dirty="0" smtClean="0"/>
              <a:t>Learn how to cook (meal plans are expensive!)</a:t>
            </a:r>
          </a:p>
          <a:p>
            <a:r>
              <a:rPr lang="en-US" dirty="0" smtClean="0"/>
              <a:t>Live on campus or at home. Off campus housing more pricy. </a:t>
            </a:r>
          </a:p>
          <a:p>
            <a:r>
              <a:rPr lang="en-US" dirty="0" smtClean="0"/>
              <a:t>Start at community college, transfer to university</a:t>
            </a:r>
          </a:p>
          <a:p>
            <a:r>
              <a:rPr lang="en-US" dirty="0" smtClean="0"/>
              <a:t>Pay interest on student loans. You’ll thank yourself.</a:t>
            </a:r>
          </a:p>
          <a:p>
            <a:r>
              <a:rPr lang="en-US" dirty="0" smtClean="0"/>
              <a:t>If your child uses a credit card to build credit, make sure it’s completely paid off each month.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53558" cy="924475"/>
          </a:xfrm>
        </p:spPr>
        <p:txBody>
          <a:bodyPr/>
          <a:lstStyle/>
          <a:p>
            <a:pPr algn="ctr"/>
            <a:r>
              <a:rPr lang="en-US" sz="4000" b="1" u="sng" dirty="0" smtClean="0"/>
              <a:t>Resources </a:t>
            </a:r>
            <a:r>
              <a:rPr lang="en-US" sz="4000" b="1" u="sng" dirty="0" smtClean="0"/>
              <a:t>and Links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077200" cy="4051437"/>
          </a:xfrm>
        </p:spPr>
        <p:txBody>
          <a:bodyPr/>
          <a:lstStyle/>
          <a:p>
            <a:r>
              <a:rPr lang="en-US" dirty="0">
                <a:hlinkClick r:id="rId2"/>
              </a:rPr>
              <a:t>Make a Plan for College</a:t>
            </a:r>
            <a:r>
              <a:rPr lang="en-US" dirty="0"/>
              <a:t>: Here’s a step-by-step road map to college. Get advice on what to do when and track your progress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3"/>
              </a:rPr>
              <a:t>Countdown to College Blog</a:t>
            </a:r>
            <a:r>
              <a:rPr lang="en-US" dirty="0"/>
              <a:t>- This blog is designed to help upper school families stay focused on approaching each step of the college selection process with a God-centered perspective.  It is written by Jodi Foxx, the Director of College Counseling at Charlotte Christian School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7125"/>
            <a:ext cx="8356920" cy="924475"/>
          </a:xfrm>
        </p:spPr>
        <p:txBody>
          <a:bodyPr/>
          <a:lstStyle/>
          <a:p>
            <a:pPr algn="ctr"/>
            <a:r>
              <a:rPr lang="en-US" sz="4000" b="1" u="sng" dirty="0" smtClean="0"/>
              <a:t>Other Questions You Asked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3563"/>
            <a:ext cx="5181600" cy="4051437"/>
          </a:xfrm>
        </p:spPr>
        <p:txBody>
          <a:bodyPr/>
          <a:lstStyle/>
          <a:p>
            <a:r>
              <a:rPr lang="en-US" sz="2400" dirty="0" smtClean="0"/>
              <a:t>FTCC classes and college enroll as Freshman </a:t>
            </a:r>
          </a:p>
          <a:p>
            <a:r>
              <a:rPr lang="en-US" sz="2400" dirty="0" smtClean="0"/>
              <a:t>Fee Waivers: Check individual sites for application</a:t>
            </a:r>
          </a:p>
          <a:p>
            <a:r>
              <a:rPr lang="en-US" sz="2400" dirty="0" smtClean="0"/>
              <a:t>Transcripts: See Tracy. FTCC transcripts from the college.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4" t="7552" r="8200" b="20052"/>
          <a:stretch/>
        </p:blipFill>
        <p:spPr bwMode="auto">
          <a:xfrm>
            <a:off x="5486400" y="2034980"/>
            <a:ext cx="3327720" cy="314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153400" cy="924475"/>
          </a:xfrm>
        </p:spPr>
        <p:txBody>
          <a:bodyPr/>
          <a:lstStyle/>
          <a:p>
            <a:pPr algn="ctr"/>
            <a:r>
              <a:rPr lang="en-US" sz="5400" dirty="0" smtClean="0"/>
              <a:t>Additional Questions?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(Email me: amandac@fccministries.com)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3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12291" r="18829" b="9583"/>
          <a:stretch/>
        </p:blipFill>
        <p:spPr bwMode="auto">
          <a:xfrm>
            <a:off x="15240" y="0"/>
            <a:ext cx="9128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41020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Time Management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77524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8650" y="238780"/>
            <a:ext cx="48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Class Registration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6495" y="5530905"/>
            <a:ext cx="197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Deadlines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010421" y="3657579"/>
            <a:ext cx="189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Test Scores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0742" y="5701100"/>
            <a:ext cx="220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Admissions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2569" y="5148469"/>
            <a:ext cx="32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Financial Aid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983069"/>
            <a:ext cx="326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Applications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3216" y="5266682"/>
            <a:ext cx="162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Essays</a:t>
            </a:r>
            <a:endParaRPr lang="en-US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7084" y="183773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advising</a:t>
            </a:r>
            <a:endParaRPr lang="en-US" sz="2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300" y="71955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acceptance</a:t>
            </a: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3284" y="1437620"/>
            <a:ext cx="140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deadlines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9963" y="5071524"/>
            <a:ext cx="140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deadlines</a:t>
            </a:r>
            <a:endParaRPr lang="en-US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19676446">
            <a:off x="146250" y="2435157"/>
            <a:ext cx="8866739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Overwhelmed??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8153400" cy="924475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Overview for This Morning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125112" cy="4051437"/>
          </a:xfrm>
        </p:spPr>
        <p:txBody>
          <a:bodyPr/>
          <a:lstStyle/>
          <a:p>
            <a:r>
              <a:rPr lang="en-US" sz="3200" dirty="0" smtClean="0"/>
              <a:t>Choosing a Career</a:t>
            </a:r>
          </a:p>
          <a:p>
            <a:r>
              <a:rPr lang="en-US" sz="3200" dirty="0" smtClean="0"/>
              <a:t>Choosing a College</a:t>
            </a:r>
          </a:p>
          <a:p>
            <a:r>
              <a:rPr lang="en-US" sz="3200" dirty="0" smtClean="0"/>
              <a:t>ACT and SAT Tests</a:t>
            </a:r>
          </a:p>
          <a:p>
            <a:r>
              <a:rPr lang="en-US" sz="3200" dirty="0" smtClean="0"/>
              <a:t>Applying to Colleges</a:t>
            </a:r>
          </a:p>
          <a:p>
            <a:r>
              <a:rPr lang="en-US" sz="3200" dirty="0" smtClean="0"/>
              <a:t>Financial Aid Basics</a:t>
            </a:r>
          </a:p>
          <a:p>
            <a:r>
              <a:rPr lang="en-US" sz="3200" dirty="0" smtClean="0"/>
              <a:t>Applying to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pPr algn="ctr"/>
            <a:r>
              <a:rPr lang="en-US" sz="4400" b="1" u="sng" dirty="0" smtClean="0"/>
              <a:t>Choosing a Career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1600"/>
            <a:ext cx="5410199" cy="5181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Your child will likely need guidance and reassurance.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Tell your child what you could see them doing. Just don’t choose for them.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Consider your child’s strengths, interests, abilities, and passions.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Goal: Money and/or happiness?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Research, research, research!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Still </a:t>
            </a:r>
            <a:r>
              <a:rPr lang="en-US" sz="2400" dirty="0"/>
              <a:t>not sure? It’s okay! First two years general </a:t>
            </a:r>
            <a:r>
              <a:rPr lang="en-US" sz="2400" dirty="0" smtClean="0"/>
              <a:t>education classes. </a:t>
            </a:r>
            <a:endParaRPr lang="en-US" sz="2400" dirty="0" smtClean="0"/>
          </a:p>
        </p:txBody>
      </p:sp>
      <p:pic>
        <p:nvPicPr>
          <p:cNvPr id="1026" name="Picture 2" descr="http://mcdn1.teacherspayteachers.com/thumbitem/Happy-Kids-Career-Clip-art-set-1136837/original-113683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152775" cy="31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 smtClean="0"/>
              <a:t>Online Assessments</a:t>
            </a:r>
            <a:br>
              <a:rPr lang="en-US" sz="4800" u="sng" dirty="0" smtClean="0"/>
            </a:br>
            <a:r>
              <a:rPr lang="en-US" u="sng" dirty="0" smtClean="0"/>
              <a:t>(Choosing a Career)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305799" cy="40514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Career Assessments on </a:t>
            </a:r>
            <a:r>
              <a:rPr lang="en-US" sz="3200" dirty="0" smtClean="0"/>
              <a:t>CFNC: </a:t>
            </a: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hlinkClick r:id="rId2"/>
              </a:rPr>
              <a:t>https://www1.cfnc.org/Plan/For_A_Career/Learn_About_Yourself/Learn_About_Yourself.aspx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Holland Code Assessment</a:t>
            </a:r>
            <a:r>
              <a:rPr lang="en-US" sz="32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://www.roguecc.edu/Counseling/HollandCodes/test.asp</a:t>
            </a:r>
            <a:r>
              <a:rPr lang="en-US" sz="2000" dirty="0"/>
              <a:t> </a:t>
            </a:r>
          </a:p>
          <a:p>
            <a:r>
              <a:rPr lang="en-US" sz="3200" dirty="0" err="1"/>
              <a:t>Collegeboard</a:t>
            </a:r>
            <a:r>
              <a:rPr lang="en-US" sz="3200" dirty="0"/>
              <a:t> </a:t>
            </a:r>
            <a:r>
              <a:rPr lang="en-US" sz="3200" dirty="0" err="1" smtClean="0"/>
              <a:t>MyRoad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myroad.collegeboard.com/myroad/navigator.jsp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Choosing a College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361"/>
            <a:ext cx="8077200" cy="40514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What are you looking for? Size, affiliation, specific major, location, </a:t>
            </a:r>
            <a:r>
              <a:rPr lang="en-US" sz="2800" dirty="0" err="1" smtClean="0"/>
              <a:t>extracurriculars</a:t>
            </a:r>
            <a:r>
              <a:rPr lang="en-US" sz="2800" dirty="0" smtClean="0"/>
              <a:t>, </a:t>
            </a:r>
            <a:r>
              <a:rPr lang="en-US" sz="2800" dirty="0" smtClean="0"/>
              <a:t>cost</a:t>
            </a:r>
          </a:p>
          <a:p>
            <a:r>
              <a:rPr lang="en-US" sz="2800" dirty="0" smtClean="0"/>
              <a:t>Don’t NOT look at private schools because of cost.</a:t>
            </a:r>
            <a:endParaRPr lang="en-US" sz="2800" dirty="0" smtClean="0"/>
          </a:p>
          <a:p>
            <a:r>
              <a:rPr lang="en-US" sz="2800" dirty="0" smtClean="0"/>
              <a:t>VISIT colleges, ask questions</a:t>
            </a:r>
          </a:p>
          <a:p>
            <a:r>
              <a:rPr lang="en-US" sz="2800" dirty="0" smtClean="0"/>
              <a:t>Research, research, research</a:t>
            </a:r>
            <a:r>
              <a:rPr lang="en-US" sz="2800" dirty="0" smtClean="0"/>
              <a:t>!</a:t>
            </a:r>
          </a:p>
          <a:p>
            <a:r>
              <a:rPr lang="en-US" sz="2800" dirty="0" smtClean="0"/>
              <a:t>Make list, narrow it down</a:t>
            </a:r>
          </a:p>
          <a:p>
            <a:r>
              <a:rPr lang="en-US" sz="2800" dirty="0" smtClean="0"/>
              <a:t>Compare </a:t>
            </a:r>
            <a:r>
              <a:rPr lang="en-US" sz="2800" dirty="0"/>
              <a:t>colleges: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bigfuture.collegeboard.org/compare-colleges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3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/>
              <a:t>ACT and SAT Tests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361"/>
            <a:ext cx="7924800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take them?</a:t>
            </a:r>
          </a:p>
          <a:p>
            <a:r>
              <a:rPr lang="en-US" sz="2400" dirty="0" smtClean="0"/>
              <a:t>Preparing </a:t>
            </a:r>
            <a:r>
              <a:rPr lang="en-US" sz="2400" dirty="0" smtClean="0"/>
              <a:t>for tests: PSAT results, </a:t>
            </a:r>
            <a:r>
              <a:rPr lang="en-US" sz="2400" dirty="0" smtClean="0"/>
              <a:t>Khan </a:t>
            </a:r>
            <a:r>
              <a:rPr lang="en-US" sz="2400" dirty="0" smtClean="0"/>
              <a:t>academy, </a:t>
            </a:r>
            <a:r>
              <a:rPr lang="en-US" sz="2400" dirty="0" smtClean="0"/>
              <a:t>online practice tests through </a:t>
            </a:r>
            <a:r>
              <a:rPr lang="en-US" sz="2400" dirty="0" err="1" smtClean="0"/>
              <a:t>Collegeboard</a:t>
            </a:r>
            <a:r>
              <a:rPr lang="en-US" sz="2400" dirty="0" smtClean="0"/>
              <a:t>/ACT sites</a:t>
            </a:r>
            <a:endParaRPr lang="en-US" sz="2400" dirty="0" smtClean="0"/>
          </a:p>
          <a:p>
            <a:r>
              <a:rPr lang="en-US" sz="2400" dirty="0" smtClean="0"/>
              <a:t>Have score reports sent to </a:t>
            </a:r>
            <a:r>
              <a:rPr lang="en-US" sz="2400" dirty="0" smtClean="0"/>
              <a:t>colleges</a:t>
            </a:r>
          </a:p>
          <a:p>
            <a:r>
              <a:rPr lang="en-US" sz="2400" dirty="0" smtClean="0"/>
              <a:t>ACT: $54.50</a:t>
            </a:r>
          </a:p>
          <a:p>
            <a:r>
              <a:rPr lang="en-US" sz="2400" dirty="0" smtClean="0"/>
              <a:t>SAT: $52.50</a:t>
            </a:r>
          </a:p>
          <a:p>
            <a:r>
              <a:rPr lang="en-US" sz="2400" dirty="0" smtClean="0"/>
              <a:t>(PSAT scores and feedback in December)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16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76200"/>
            <a:ext cx="7125113" cy="924475"/>
          </a:xfrm>
        </p:spPr>
        <p:txBody>
          <a:bodyPr/>
          <a:lstStyle/>
          <a:p>
            <a:pPr algn="ctr"/>
            <a:r>
              <a:rPr lang="en-US" sz="3600" u="sng" dirty="0" smtClean="0"/>
              <a:t>ACT Versus SAT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ollegemapper-blog.s3.amazonaws.com/blog/wp-content/uploads/2013/11/Screen-Shot-2013-11-18-at-3.04.44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6069"/>
            <a:ext cx="7162800" cy="59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7601155" cy="924475"/>
          </a:xfrm>
        </p:spPr>
        <p:txBody>
          <a:bodyPr/>
          <a:lstStyle/>
          <a:p>
            <a:pPr algn="ctr"/>
            <a:r>
              <a:rPr lang="en-US" sz="4000" b="1" u="sng" dirty="0" smtClean="0"/>
              <a:t>Registering for SAT/ACT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458200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 smtClean="0"/>
              <a:t>Usually taken Spring of Junior year, Fall of Senior year. </a:t>
            </a:r>
          </a:p>
          <a:p>
            <a:r>
              <a:rPr lang="en-US" sz="2400" dirty="0" smtClean="0"/>
              <a:t>SAT- Dec.6 test date: Register by Nov. 6</a:t>
            </a:r>
          </a:p>
          <a:p>
            <a:pPr lvl="1"/>
            <a:r>
              <a:rPr lang="en-US" sz="2000" dirty="0" smtClean="0"/>
              <a:t>Jan.24: Register by Dec.9</a:t>
            </a:r>
          </a:p>
          <a:p>
            <a:pPr lvl="1"/>
            <a:r>
              <a:rPr lang="en-US" sz="2000" dirty="0" smtClean="0"/>
              <a:t>Mar. 14: Register by Feb. 14</a:t>
            </a:r>
          </a:p>
          <a:p>
            <a:pPr lvl="1"/>
            <a:r>
              <a:rPr lang="en-US" sz="2000" dirty="0" smtClean="0"/>
              <a:t>May 2: Register by April 6</a:t>
            </a:r>
          </a:p>
          <a:p>
            <a:r>
              <a:rPr lang="en-US" sz="2400" dirty="0" smtClean="0"/>
              <a:t>ACT- Dec. 13 test date: Register by Nov.7</a:t>
            </a:r>
          </a:p>
          <a:p>
            <a:pPr lvl="1"/>
            <a:r>
              <a:rPr lang="en-US" sz="2000" dirty="0" smtClean="0"/>
              <a:t>Feb. 7: Register by Jan. 9</a:t>
            </a:r>
          </a:p>
          <a:p>
            <a:pPr lvl="1"/>
            <a:r>
              <a:rPr lang="en-US" sz="2000" dirty="0" smtClean="0"/>
              <a:t>Apr. 18: Register by Mar. 13</a:t>
            </a:r>
          </a:p>
          <a:p>
            <a:pPr lvl="1"/>
            <a:r>
              <a:rPr lang="en-US" sz="2000" dirty="0" smtClean="0"/>
              <a:t>Jun. 13: Register by May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3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1914</TotalTime>
  <Words>651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Summer</vt:lpstr>
      <vt:lpstr>Coffee Talk  with the Counselor</vt:lpstr>
      <vt:lpstr>PowerPoint Presentation</vt:lpstr>
      <vt:lpstr>Overview for This Morning</vt:lpstr>
      <vt:lpstr>Choosing a Career</vt:lpstr>
      <vt:lpstr>Online Assessments (Choosing a Career)</vt:lpstr>
      <vt:lpstr>Choosing a College</vt:lpstr>
      <vt:lpstr>ACT and SAT Tests</vt:lpstr>
      <vt:lpstr>ACT Versus SAT</vt:lpstr>
      <vt:lpstr>Registering for SAT/ACT</vt:lpstr>
      <vt:lpstr>Applying to Colleges</vt:lpstr>
      <vt:lpstr>Financial Aid Basics</vt:lpstr>
      <vt:lpstr>Types of Financial Aid</vt:lpstr>
      <vt:lpstr>Applying to Scholarships</vt:lpstr>
      <vt:lpstr>Scholarship Tips</vt:lpstr>
      <vt:lpstr>Other Tips for Saving Money</vt:lpstr>
      <vt:lpstr>Resources and Links</vt:lpstr>
      <vt:lpstr>Other Questions You Asked</vt:lpstr>
      <vt:lpstr>Additional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Carden</dc:creator>
  <cp:lastModifiedBy>Amanda Carden</cp:lastModifiedBy>
  <cp:revision>28</cp:revision>
  <cp:lastPrinted>2014-10-30T11:26:46Z</cp:lastPrinted>
  <dcterms:created xsi:type="dcterms:W3CDTF">2014-10-27T14:23:13Z</dcterms:created>
  <dcterms:modified xsi:type="dcterms:W3CDTF">2014-10-30T11:27:07Z</dcterms:modified>
</cp:coreProperties>
</file>